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 snapToGrid="0">
      <p:cViewPr varScale="1">
        <p:scale>
          <a:sx n="50" d="100"/>
          <a:sy n="50" d="100"/>
        </p:scale>
        <p:origin x="970" y="9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2.fntdata" /><Relationship Id="rId18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tableStyles" Target="tableStyles.xml" /><Relationship Id="rId7" Type="http://schemas.openxmlformats.org/officeDocument/2006/relationships/slide" Target="slides/slide6.xml" /><Relationship Id="rId12" Type="http://schemas.openxmlformats.org/officeDocument/2006/relationships/font" Target="fonts/font1.fntdata" /><Relationship Id="rId17" Type="http://customschemas.google.com/relationships/presentationmetadata" Target="metadata" /><Relationship Id="rId2" Type="http://schemas.openxmlformats.org/officeDocument/2006/relationships/slide" Target="slides/slide1.xml" /><Relationship Id="rId20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notesMaster" Target="notesMasters/notesMaster1.xml" /><Relationship Id="rId5" Type="http://schemas.openxmlformats.org/officeDocument/2006/relationships/slide" Target="slides/slide4.xml" /><Relationship Id="rId15" Type="http://schemas.openxmlformats.org/officeDocument/2006/relationships/font" Target="fonts/font4.fntdata" /><Relationship Id="rId10" Type="http://schemas.openxmlformats.org/officeDocument/2006/relationships/slide" Target="slides/slide9.xml" /><Relationship Id="rId19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3.fntdata" 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5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4.gif" /><Relationship Id="rId5" Type="http://schemas.openxmlformats.org/officeDocument/2006/relationships/image" Target="../media/image3.png" /><Relationship Id="rId4" Type="http://schemas.openxmlformats.org/officeDocument/2006/relationships/image" Target="../media/image2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7.jpg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mailto:eswarimuthu2006@gmail.com" TargetMode="External" /><Relationship Id="rId3" Type="http://schemas.openxmlformats.org/officeDocument/2006/relationships/image" Target="../media/image6.png" /><Relationship Id="rId7" Type="http://schemas.openxmlformats.org/officeDocument/2006/relationships/hyperlink" Target="mailto:nandhinidevi0677@gmail.com" TargetMode="External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.xml" /><Relationship Id="rId6" Type="http://schemas.openxmlformats.org/officeDocument/2006/relationships/hyperlink" Target="mailto:pavithraselvaraj205@gmail.com" TargetMode="Externa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8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dirty="0" err="1">
                <a:solidFill>
                  <a:srgbClr val="D9D9D9"/>
                </a:solidFill>
              </a:rPr>
              <a:t>Gurlaxy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381000" y="3314696"/>
            <a:ext cx="16291560" cy="528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Playfair Display"/>
                <a:cs typeface="Times New Roman" panose="02020603050405020304" pitchFamily="18" charset="0"/>
                <a:sym typeface="Playfair Display"/>
              </a:rPr>
              <a:t>Existing rehabilitation gloves are limited to therapy exercises and do not support daily tasks.</a:t>
            </a:r>
          </a:p>
          <a:p>
            <a:pPr marL="571500" marR="0" lvl="0" indent="-57150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v"/>
            </a:pP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Playfair Display"/>
                <a:cs typeface="Times New Roman" panose="02020603050405020304" pitchFamily="18" charset="0"/>
                <a:sym typeface="Playfair Display"/>
              </a:rPr>
              <a:t>Full-hand paralyzed individuals rely heavily on caregivers. </a:t>
            </a:r>
          </a:p>
          <a:p>
            <a:pPr marL="571500" marR="0" lvl="0" indent="-57150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v"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Playfair Display"/>
                <a:cs typeface="Times New Roman" panose="02020603050405020304" pitchFamily="18" charset="0"/>
                <a:sym typeface="Playfair Display"/>
              </a:rPr>
              <a:t>Current products: </a:t>
            </a:r>
          </a:p>
          <a:p>
            <a:pPr marR="0" lvl="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</a:pPr>
            <a:r>
              <a:rPr lang="en-US" sz="4220" dirty="0">
                <a:solidFill>
                  <a:srgbClr val="D9D9D9"/>
                </a:solidFill>
                <a:latin typeface="Playfair Display" panose="00000500000000000000" pitchFamily="2" charset="0"/>
                <a:ea typeface="Playfair Display"/>
                <a:cs typeface="Times New Roman" panose="02020603050405020304" pitchFamily="18" charset="0"/>
                <a:sym typeface="Playfair Display"/>
              </a:rPr>
              <a:t>               -</a:t>
            </a: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Playfair Display"/>
                <a:cs typeface="Times New Roman" panose="02020603050405020304" pitchFamily="18" charset="0"/>
                <a:sym typeface="Playfair Display"/>
              </a:rPr>
              <a:t>Support only fingers/wrist.</a:t>
            </a:r>
          </a:p>
          <a:p>
            <a:pPr marR="0" lvl="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</a:pPr>
            <a:r>
              <a:rPr lang="en-US" sz="4220" dirty="0">
                <a:solidFill>
                  <a:srgbClr val="D9D9D9"/>
                </a:solidFill>
                <a:latin typeface="Playfair Display" panose="00000500000000000000" pitchFamily="2" charset="0"/>
                <a:ea typeface="Playfair Display"/>
                <a:cs typeface="Times New Roman" panose="02020603050405020304" pitchFamily="18" charset="0"/>
                <a:sym typeface="Playfair Display"/>
              </a:rPr>
              <a:t>               -</a:t>
            </a: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Playfair Display"/>
                <a:cs typeface="Times New Roman" panose="02020603050405020304" pitchFamily="18" charset="0"/>
                <a:sym typeface="Playfair Display"/>
              </a:rPr>
              <a:t>Require manual/mirroring assistance.</a:t>
            </a:r>
          </a:p>
          <a:p>
            <a:pPr marR="0" lvl="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</a:pP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Playfair Display"/>
                <a:cs typeface="Times New Roman" panose="02020603050405020304" pitchFamily="18" charset="0"/>
                <a:sym typeface="Playfair Display"/>
              </a:rPr>
              <a:t>               -Are expensive, heavy, and task-limited</a:t>
            </a:r>
            <a:r>
              <a:rPr lang="en-US" sz="4000" b="1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Playfair Display"/>
                <a:cs typeface="Times New Roman" panose="02020603050405020304" pitchFamily="18" charset="0"/>
                <a:sym typeface="Playfair Display"/>
              </a:rPr>
              <a:t>.</a:t>
            </a:r>
            <a:endParaRPr lang="en-US" sz="4000" dirty="0">
              <a:latin typeface="Playfair Display" panose="00000500000000000000" pitchFamily="2" charset="0"/>
              <a:cs typeface="Times New Roman" panose="02020603050405020304" pitchFamily="18" charset="0"/>
            </a:endParaRP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578607" y="353201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595047" y="1691708"/>
            <a:ext cx="17266921" cy="720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Title: </a:t>
            </a: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Smart Full-Arm Exoskeleton Glove with Voice and Blink Controlled Object Handling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Solution: </a:t>
            </a: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Lightweight glove-exoskeleton enabling independent basic tasks.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Addresses Problem: </a:t>
            </a: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Empowers daily actions like brushing and eating.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Innovation: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Full-hand actuation (shoulder to fingers).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YOLOv8 object detection. 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220" i="0" u="none" strike="noStrike" cap="none" dirty="0">
                <a:solidFill>
                  <a:srgbClr val="D9D9D9"/>
                </a:solidFill>
                <a:latin typeface="Playfair Display" panose="000005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layfair Display"/>
              </a:rPr>
              <a:t>Minimal control via blink &amp; voice.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534500" y="-314796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solidFill>
              <a:schemeClr val="bg1"/>
            </a:solidFill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005710" y="305515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815516" y="4337732"/>
            <a:ext cx="9130784" cy="23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D2042B-8F22-A6AB-73CB-D9918F58290C}"/>
              </a:ext>
            </a:extLst>
          </p:cNvPr>
          <p:cNvSpPr/>
          <p:nvPr/>
        </p:nvSpPr>
        <p:spPr>
          <a:xfrm>
            <a:off x="2977542" y="3422711"/>
            <a:ext cx="4373880" cy="8324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68605" marR="5080" indent="-256540">
              <a:lnSpc>
                <a:spcPts val="1440"/>
              </a:lnSpc>
              <a:spcBef>
                <a:spcPts val="340"/>
              </a:spcBef>
            </a:pPr>
            <a:r>
              <a:rPr lang="en-IN" sz="2000" dirty="0">
                <a:latin typeface="Arial MT"/>
                <a:cs typeface="Arial MT"/>
              </a:rPr>
              <a:t>      </a:t>
            </a:r>
            <a:r>
              <a:rPr lang="en-IN" sz="2400" dirty="0">
                <a:latin typeface="Arial MT"/>
                <a:cs typeface="Arial MT"/>
              </a:rPr>
              <a:t>Double</a:t>
            </a:r>
            <a:r>
              <a:rPr lang="en-IN" sz="2400" spc="-40" dirty="0">
                <a:latin typeface="Arial MT"/>
                <a:cs typeface="Arial MT"/>
              </a:rPr>
              <a:t> </a:t>
            </a:r>
            <a:r>
              <a:rPr lang="en-IN" sz="2400" dirty="0">
                <a:latin typeface="Arial MT"/>
                <a:cs typeface="Arial MT"/>
              </a:rPr>
              <a:t>blink</a:t>
            </a:r>
            <a:r>
              <a:rPr lang="en-IN" sz="2400" spc="-45" dirty="0">
                <a:latin typeface="Arial MT"/>
                <a:cs typeface="Arial MT"/>
              </a:rPr>
              <a:t> </a:t>
            </a:r>
            <a:r>
              <a:rPr lang="en-IN" sz="2400" spc="-25" dirty="0">
                <a:latin typeface="Arial MT"/>
                <a:cs typeface="Arial MT"/>
              </a:rPr>
              <a:t>to </a:t>
            </a:r>
            <a:r>
              <a:rPr lang="en-IN" sz="2400" spc="-10" dirty="0">
                <a:latin typeface="Arial MT"/>
                <a:cs typeface="Arial MT"/>
              </a:rPr>
              <a:t>continue</a:t>
            </a:r>
            <a:endParaRPr lang="en-IN" sz="2400" dirty="0">
              <a:latin typeface="Arial MT"/>
              <a:cs typeface="Arial M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E4C370-AF9D-D58D-8D91-770545FF09DB}"/>
              </a:ext>
            </a:extLst>
          </p:cNvPr>
          <p:cNvSpPr/>
          <p:nvPr/>
        </p:nvSpPr>
        <p:spPr>
          <a:xfrm>
            <a:off x="5832268" y="878360"/>
            <a:ext cx="6173716" cy="9202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5080" algn="ctr">
              <a:lnSpc>
                <a:spcPct val="86500"/>
              </a:lnSpc>
              <a:spcBef>
                <a:spcPts val="320"/>
              </a:spcBef>
            </a:pPr>
            <a:endParaRPr lang="en-IN" sz="2000" spc="-10" dirty="0">
              <a:latin typeface="Arial MT"/>
              <a:cs typeface="Arial MT"/>
            </a:endParaRPr>
          </a:p>
          <a:p>
            <a:pPr marL="12700" marR="5080" algn="ctr">
              <a:lnSpc>
                <a:spcPct val="86500"/>
              </a:lnSpc>
              <a:spcBef>
                <a:spcPts val="320"/>
              </a:spcBef>
            </a:pPr>
            <a:endParaRPr lang="en-IN" sz="2000" spc="-10" dirty="0">
              <a:latin typeface="Arial MT"/>
              <a:cs typeface="Arial MT"/>
            </a:endParaRPr>
          </a:p>
          <a:p>
            <a:pPr marL="12700" marR="5080" algn="ctr">
              <a:lnSpc>
                <a:spcPct val="86500"/>
              </a:lnSpc>
              <a:spcBef>
                <a:spcPts val="320"/>
              </a:spcBef>
            </a:pPr>
            <a:r>
              <a:rPr lang="en-IN" sz="2400" spc="-10" dirty="0">
                <a:latin typeface="Arial MT"/>
                <a:cs typeface="Arial MT"/>
              </a:rPr>
              <a:t>Voice</a:t>
            </a:r>
            <a:r>
              <a:rPr lang="en-IN" sz="2400" spc="-50" dirty="0">
                <a:latin typeface="Arial MT"/>
                <a:cs typeface="Arial MT"/>
              </a:rPr>
              <a:t> </a:t>
            </a:r>
            <a:r>
              <a:rPr lang="en-IN" sz="2400" dirty="0">
                <a:latin typeface="Arial MT"/>
                <a:cs typeface="Arial MT"/>
              </a:rPr>
              <a:t>command</a:t>
            </a:r>
            <a:r>
              <a:rPr lang="en-IN" sz="2400" spc="-45" dirty="0">
                <a:latin typeface="Arial MT"/>
                <a:cs typeface="Arial MT"/>
              </a:rPr>
              <a:t> </a:t>
            </a:r>
            <a:r>
              <a:rPr lang="en-IN" sz="2400" dirty="0">
                <a:latin typeface="Arial MT"/>
                <a:cs typeface="Arial MT"/>
              </a:rPr>
              <a:t>(</a:t>
            </a:r>
            <a:r>
              <a:rPr lang="en-IN" sz="2400" dirty="0" err="1">
                <a:latin typeface="Arial MT"/>
                <a:cs typeface="Arial MT"/>
              </a:rPr>
              <a:t>eg</a:t>
            </a:r>
            <a:r>
              <a:rPr lang="en-IN" sz="2400" dirty="0">
                <a:latin typeface="Arial MT"/>
                <a:cs typeface="Arial MT"/>
              </a:rPr>
              <a:t>:</a:t>
            </a:r>
            <a:r>
              <a:rPr lang="en-IN" sz="2400" spc="-25" dirty="0">
                <a:latin typeface="Arial MT"/>
                <a:cs typeface="Arial MT"/>
              </a:rPr>
              <a:t> </a:t>
            </a:r>
            <a:r>
              <a:rPr lang="en-IN" sz="2400" dirty="0">
                <a:latin typeface="Arial MT"/>
                <a:cs typeface="Arial MT"/>
              </a:rPr>
              <a:t>brushing)</a:t>
            </a:r>
            <a:r>
              <a:rPr lang="en-IN" sz="2400" spc="-10" dirty="0">
                <a:latin typeface="Arial MT"/>
                <a:cs typeface="Arial MT"/>
              </a:rPr>
              <a:t> </a:t>
            </a:r>
            <a:r>
              <a:rPr lang="en-IN" sz="2400" spc="-25" dirty="0">
                <a:latin typeface="Arial MT"/>
                <a:cs typeface="Arial MT"/>
              </a:rPr>
              <a:t>via </a:t>
            </a:r>
            <a:r>
              <a:rPr lang="en-IN" sz="2400" dirty="0">
                <a:latin typeface="Arial MT"/>
                <a:cs typeface="Arial MT"/>
              </a:rPr>
              <a:t>microphone</a:t>
            </a:r>
            <a:r>
              <a:rPr lang="en-IN" sz="2400" spc="-10" dirty="0">
                <a:latin typeface="Arial MT"/>
                <a:cs typeface="Arial MT"/>
              </a:rPr>
              <a:t> </a:t>
            </a:r>
            <a:r>
              <a:rPr lang="en-IN" sz="2400" dirty="0">
                <a:latin typeface="Arial MT"/>
                <a:cs typeface="Arial MT"/>
              </a:rPr>
              <a:t>&amp;</a:t>
            </a:r>
            <a:r>
              <a:rPr lang="en-IN" sz="2400" spc="-55" dirty="0">
                <a:latin typeface="Arial MT"/>
                <a:cs typeface="Arial MT"/>
              </a:rPr>
              <a:t> </a:t>
            </a:r>
            <a:r>
              <a:rPr lang="en-IN" sz="2400" dirty="0">
                <a:latin typeface="Arial MT"/>
                <a:cs typeface="Arial MT"/>
              </a:rPr>
              <a:t>voice</a:t>
            </a:r>
            <a:r>
              <a:rPr lang="en-IN" sz="2400" spc="-45" dirty="0">
                <a:latin typeface="Arial MT"/>
                <a:cs typeface="Arial MT"/>
              </a:rPr>
              <a:t> </a:t>
            </a:r>
            <a:r>
              <a:rPr lang="en-IN" sz="2400" spc="-10" dirty="0">
                <a:latin typeface="Arial MT"/>
                <a:cs typeface="Arial MT"/>
              </a:rPr>
              <a:t>recognition module</a:t>
            </a:r>
            <a:endParaRPr lang="en-IN" sz="24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819"/>
              </a:spcBef>
            </a:pPr>
            <a:endParaRPr lang="en-IN" sz="2400" dirty="0">
              <a:latin typeface="Arial MT"/>
              <a:cs typeface="Arial MT"/>
            </a:endParaRPr>
          </a:p>
          <a:p>
            <a:pPr algn="ctr"/>
            <a:endParaRPr lang="en-IN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9E4C34-2F1D-1CCA-EFA6-D6208628CFD3}"/>
              </a:ext>
            </a:extLst>
          </p:cNvPr>
          <p:cNvSpPr/>
          <p:nvPr/>
        </p:nvSpPr>
        <p:spPr>
          <a:xfrm>
            <a:off x="6701428" y="2307266"/>
            <a:ext cx="4373880" cy="7463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r>
              <a:rPr lang="pt-BR" sz="2400" dirty="0">
                <a:latin typeface="Arial MT"/>
                <a:cs typeface="Arial MT"/>
              </a:rPr>
              <a:t>Blink</a:t>
            </a:r>
            <a:r>
              <a:rPr lang="pt-BR" sz="2400" spc="-40" dirty="0">
                <a:latin typeface="Arial MT"/>
                <a:cs typeface="Arial MT"/>
              </a:rPr>
              <a:t> </a:t>
            </a:r>
            <a:r>
              <a:rPr lang="pt-BR" sz="2400" dirty="0">
                <a:latin typeface="Arial MT"/>
                <a:cs typeface="Arial MT"/>
              </a:rPr>
              <a:t>detection</a:t>
            </a:r>
            <a:r>
              <a:rPr lang="pt-BR" sz="2400" spc="-5" dirty="0">
                <a:latin typeface="Arial MT"/>
                <a:cs typeface="Arial MT"/>
              </a:rPr>
              <a:t> </a:t>
            </a:r>
            <a:r>
              <a:rPr lang="pt-BR" sz="2400" dirty="0">
                <a:latin typeface="Arial MT"/>
                <a:cs typeface="Arial MT"/>
              </a:rPr>
              <a:t>via</a:t>
            </a:r>
            <a:r>
              <a:rPr lang="pt-BR" sz="2400" spc="-60" dirty="0">
                <a:latin typeface="Arial MT"/>
                <a:cs typeface="Arial MT"/>
              </a:rPr>
              <a:t> </a:t>
            </a:r>
            <a:r>
              <a:rPr lang="pt-BR" sz="2000" dirty="0">
                <a:latin typeface="Arial MT"/>
                <a:cs typeface="Arial MT"/>
              </a:rPr>
              <a:t>IR</a:t>
            </a:r>
            <a:r>
              <a:rPr lang="pt-BR" sz="2000" spc="-25" dirty="0">
                <a:latin typeface="Arial MT"/>
                <a:cs typeface="Arial MT"/>
              </a:rPr>
              <a:t> </a:t>
            </a:r>
            <a:r>
              <a:rPr lang="pt-BR" sz="2400" spc="-10" dirty="0">
                <a:latin typeface="Arial MT"/>
                <a:cs typeface="Arial MT"/>
              </a:rPr>
              <a:t>sensor</a:t>
            </a:r>
            <a:endParaRPr lang="pt-BR" sz="2400" dirty="0">
              <a:latin typeface="Arial MT"/>
              <a:cs typeface="Arial M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E7C7AA-3E40-4CDD-1E4B-C612B9CEECA1}"/>
              </a:ext>
            </a:extLst>
          </p:cNvPr>
          <p:cNvSpPr/>
          <p:nvPr/>
        </p:nvSpPr>
        <p:spPr>
          <a:xfrm>
            <a:off x="2468196" y="4956950"/>
            <a:ext cx="4969607" cy="8324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765" marR="5080" indent="-12700">
              <a:lnSpc>
                <a:spcPts val="1440"/>
              </a:lnSpc>
              <a:spcBef>
                <a:spcPts val="340"/>
              </a:spcBef>
            </a:pPr>
            <a:r>
              <a:rPr lang="en-IN" sz="2400" spc="-10" dirty="0">
                <a:latin typeface="Arial MT"/>
                <a:cs typeface="Arial MT"/>
              </a:rPr>
              <a:t>Camera(capture </a:t>
            </a:r>
            <a:r>
              <a:rPr lang="en-IN" sz="2400" spc="-20" dirty="0">
                <a:latin typeface="Arial MT"/>
                <a:cs typeface="Arial MT"/>
              </a:rPr>
              <a:t>real-</a:t>
            </a:r>
            <a:r>
              <a:rPr lang="en-IN" sz="2400" dirty="0">
                <a:latin typeface="Arial MT"/>
                <a:cs typeface="Arial MT"/>
              </a:rPr>
              <a:t>time</a:t>
            </a:r>
            <a:r>
              <a:rPr lang="en-IN" sz="2400" spc="60" dirty="0">
                <a:latin typeface="Arial MT"/>
                <a:cs typeface="Arial MT"/>
              </a:rPr>
              <a:t> </a:t>
            </a:r>
            <a:r>
              <a:rPr lang="en-IN" sz="2400" spc="-10" dirty="0">
                <a:latin typeface="Arial MT"/>
                <a:cs typeface="Arial MT"/>
              </a:rPr>
              <a:t>visual)    </a:t>
            </a:r>
            <a:endParaRPr lang="en-IN" sz="2400" dirty="0">
              <a:latin typeface="Arial MT"/>
              <a:cs typeface="Arial M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500079-AA11-6490-3560-9D6008640138}"/>
              </a:ext>
            </a:extLst>
          </p:cNvPr>
          <p:cNvSpPr/>
          <p:nvPr/>
        </p:nvSpPr>
        <p:spPr>
          <a:xfrm>
            <a:off x="10072716" y="3422711"/>
            <a:ext cx="4373880" cy="8324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560"/>
              </a:lnSpc>
              <a:spcBef>
                <a:spcPts val="90"/>
              </a:spcBef>
            </a:pPr>
            <a:r>
              <a:rPr lang="en-US" sz="2400" dirty="0">
                <a:latin typeface="Arial MT"/>
                <a:cs typeface="Arial MT"/>
              </a:rPr>
              <a:t>One long blink to cancel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861FC8-6C8C-4078-D05E-492D4E40B1A7}"/>
              </a:ext>
            </a:extLst>
          </p:cNvPr>
          <p:cNvSpPr/>
          <p:nvPr/>
        </p:nvSpPr>
        <p:spPr>
          <a:xfrm>
            <a:off x="10481655" y="4706334"/>
            <a:ext cx="5497792" cy="9565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lnSpc>
                <a:spcPts val="1455"/>
              </a:lnSpc>
              <a:spcBef>
                <a:spcPts val="190"/>
              </a:spcBef>
              <a:tabLst>
                <a:tab pos="380365" algn="l"/>
              </a:tabLst>
            </a:pPr>
            <a:endParaRPr lang="en-US" sz="2400" dirty="0">
              <a:latin typeface="Arial MT"/>
              <a:cs typeface="Arial MT"/>
            </a:endParaRPr>
          </a:p>
          <a:p>
            <a:pPr marL="12700">
              <a:lnSpc>
                <a:spcPts val="1455"/>
              </a:lnSpc>
              <a:spcBef>
                <a:spcPts val="190"/>
              </a:spcBef>
              <a:tabLst>
                <a:tab pos="380365" algn="l"/>
              </a:tabLst>
            </a:pPr>
            <a:endParaRPr lang="en-US" sz="2400" dirty="0">
              <a:latin typeface="Arial MT"/>
              <a:cs typeface="Arial MT"/>
            </a:endParaRPr>
          </a:p>
          <a:p>
            <a:pPr marL="12700">
              <a:lnSpc>
                <a:spcPts val="1455"/>
              </a:lnSpc>
              <a:spcBef>
                <a:spcPts val="190"/>
              </a:spcBef>
              <a:tabLst>
                <a:tab pos="380365" algn="l"/>
              </a:tabLst>
            </a:pPr>
            <a:r>
              <a:rPr lang="en-US" sz="2400" dirty="0">
                <a:latin typeface="Arial MT"/>
                <a:cs typeface="Arial MT"/>
              </a:rPr>
              <a:t>Object</a:t>
            </a:r>
            <a:r>
              <a:rPr lang="en-US" sz="2400" spc="-70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(brush)</a:t>
            </a:r>
            <a:r>
              <a:rPr lang="en-US" sz="2400" spc="-30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detection</a:t>
            </a:r>
            <a:r>
              <a:rPr lang="en-US" sz="2400" spc="-75" dirty="0">
                <a:latin typeface="Arial MT"/>
                <a:cs typeface="Arial MT"/>
              </a:rPr>
              <a:t> </a:t>
            </a:r>
            <a:r>
              <a:rPr lang="en-US" sz="2400" spc="-20" dirty="0">
                <a:latin typeface="Arial MT"/>
                <a:cs typeface="Arial MT"/>
              </a:rPr>
              <a:t>with </a:t>
            </a:r>
            <a:r>
              <a:rPr lang="en-US" sz="2400" dirty="0">
                <a:latin typeface="Arial MT"/>
                <a:cs typeface="Arial MT"/>
              </a:rPr>
              <a:t>YOLOv8</a:t>
            </a:r>
            <a:endParaRPr lang="en-US" sz="2400" spc="-15" dirty="0">
              <a:latin typeface="Arial MT"/>
              <a:cs typeface="Arial MT"/>
            </a:endParaRPr>
          </a:p>
          <a:p>
            <a:pPr marL="12700">
              <a:lnSpc>
                <a:spcPts val="1455"/>
              </a:lnSpc>
              <a:spcBef>
                <a:spcPts val="190"/>
              </a:spcBef>
              <a:tabLst>
                <a:tab pos="380365" algn="l"/>
              </a:tabLst>
            </a:pPr>
            <a:endParaRPr lang="en-US" sz="2400" spc="-15" dirty="0">
              <a:latin typeface="Arial MT"/>
              <a:cs typeface="Arial MT"/>
            </a:endParaRPr>
          </a:p>
          <a:p>
            <a:pPr marL="12700">
              <a:lnSpc>
                <a:spcPts val="1455"/>
              </a:lnSpc>
              <a:spcBef>
                <a:spcPts val="190"/>
              </a:spcBef>
              <a:tabLst>
                <a:tab pos="380365" algn="l"/>
              </a:tabLst>
            </a:pPr>
            <a:r>
              <a:rPr lang="en-US" sz="2400" spc="-15" dirty="0">
                <a:latin typeface="Arial MT"/>
                <a:cs typeface="Arial MT"/>
              </a:rPr>
              <a:t>o</a:t>
            </a:r>
            <a:r>
              <a:rPr lang="en-US" sz="2400" dirty="0">
                <a:latin typeface="Arial MT"/>
                <a:cs typeface="Arial MT"/>
              </a:rPr>
              <a:t>n</a:t>
            </a:r>
            <a:r>
              <a:rPr lang="en-US" sz="2400" spc="-50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Raspberry</a:t>
            </a:r>
            <a:r>
              <a:rPr lang="en-US" sz="2400" spc="-35" dirty="0">
                <a:latin typeface="Arial MT"/>
                <a:cs typeface="Arial MT"/>
              </a:rPr>
              <a:t> </a:t>
            </a:r>
            <a:r>
              <a:rPr lang="en-US" sz="2400" spc="-25" dirty="0">
                <a:latin typeface="Arial MT"/>
                <a:cs typeface="Arial MT"/>
              </a:rPr>
              <a:t>pi</a:t>
            </a:r>
            <a:endParaRPr lang="en-US" sz="2400" dirty="0">
              <a:latin typeface="Arial MT"/>
              <a:cs typeface="Arial MT"/>
            </a:endParaRPr>
          </a:p>
          <a:p>
            <a:pPr marL="24765" marR="5080" indent="-12700">
              <a:lnSpc>
                <a:spcPts val="1440"/>
              </a:lnSpc>
              <a:spcBef>
                <a:spcPts val="340"/>
              </a:spcBef>
            </a:pPr>
            <a:r>
              <a:rPr lang="en-IN" sz="2400" spc="-10" dirty="0">
                <a:latin typeface="Arial MT"/>
                <a:cs typeface="Arial MT"/>
              </a:rPr>
              <a:t>    </a:t>
            </a:r>
            <a:endParaRPr lang="en-IN" sz="2400" dirty="0">
              <a:latin typeface="Arial MT"/>
              <a:cs typeface="Arial M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CBDDFA-9596-F76A-FA76-DEC1CF20939B}"/>
              </a:ext>
            </a:extLst>
          </p:cNvPr>
          <p:cNvSpPr/>
          <p:nvPr/>
        </p:nvSpPr>
        <p:spPr>
          <a:xfrm>
            <a:off x="12529866" y="5877491"/>
            <a:ext cx="1401369" cy="8324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765" marR="5080" indent="-12700">
              <a:lnSpc>
                <a:spcPts val="1440"/>
              </a:lnSpc>
              <a:spcBef>
                <a:spcPts val="340"/>
              </a:spcBef>
            </a:pPr>
            <a:endParaRPr lang="en-IN" sz="2400" spc="-10" dirty="0">
              <a:latin typeface="Arial MT"/>
              <a:cs typeface="Arial MT"/>
            </a:endParaRPr>
          </a:p>
          <a:p>
            <a:pPr marL="24765" marR="5080" indent="-12700">
              <a:lnSpc>
                <a:spcPts val="1440"/>
              </a:lnSpc>
              <a:spcBef>
                <a:spcPts val="340"/>
              </a:spcBef>
            </a:pPr>
            <a:r>
              <a:rPr lang="en-IN" sz="2400" spc="-10" dirty="0">
                <a:latin typeface="Arial MT"/>
                <a:cs typeface="Arial MT"/>
              </a:rPr>
              <a:t> Arduino</a:t>
            </a:r>
            <a:endParaRPr lang="en-IN" sz="2400" dirty="0">
              <a:latin typeface="Arial MT"/>
              <a:cs typeface="Arial MT"/>
            </a:endParaRPr>
          </a:p>
          <a:p>
            <a:pPr marL="24765" marR="5080" indent="-12700">
              <a:lnSpc>
                <a:spcPts val="1440"/>
              </a:lnSpc>
              <a:spcBef>
                <a:spcPts val="340"/>
              </a:spcBef>
            </a:pPr>
            <a:r>
              <a:rPr lang="en-IN" sz="2400" spc="-10" dirty="0">
                <a:latin typeface="Arial MT"/>
                <a:cs typeface="Arial MT"/>
              </a:rPr>
              <a:t>    </a:t>
            </a:r>
            <a:endParaRPr lang="en-IN" sz="2400" dirty="0">
              <a:latin typeface="Arial MT"/>
              <a:cs typeface="Arial M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414C66-B6DF-A9E5-86DD-EF5FC2DC18CB}"/>
              </a:ext>
            </a:extLst>
          </p:cNvPr>
          <p:cNvSpPr/>
          <p:nvPr/>
        </p:nvSpPr>
        <p:spPr>
          <a:xfrm>
            <a:off x="13457260" y="7110358"/>
            <a:ext cx="2971800" cy="649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68605" marR="5080" indent="-256540">
              <a:lnSpc>
                <a:spcPts val="1440"/>
              </a:lnSpc>
              <a:spcBef>
                <a:spcPts val="340"/>
              </a:spcBef>
            </a:pPr>
            <a:r>
              <a:rPr lang="en-IN" sz="2000" dirty="0">
                <a:latin typeface="Arial MT"/>
                <a:cs typeface="Arial MT"/>
              </a:rPr>
              <a:t>    </a:t>
            </a:r>
            <a:r>
              <a:rPr lang="en-IN" sz="2400" dirty="0">
                <a:latin typeface="Arial MT"/>
                <a:cs typeface="Arial MT"/>
              </a:rPr>
              <a:t>Linear Actuators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1CF7EA-7C42-05B2-42CA-65AAA04F528D}"/>
              </a:ext>
            </a:extLst>
          </p:cNvPr>
          <p:cNvSpPr/>
          <p:nvPr/>
        </p:nvSpPr>
        <p:spPr>
          <a:xfrm>
            <a:off x="9686245" y="7093341"/>
            <a:ext cx="2971800" cy="649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68605" marR="5080" indent="-256540">
              <a:lnSpc>
                <a:spcPts val="1440"/>
              </a:lnSpc>
              <a:spcBef>
                <a:spcPts val="340"/>
              </a:spcBef>
            </a:pPr>
            <a:r>
              <a:rPr lang="en-IN" sz="2000" dirty="0">
                <a:latin typeface="Arial MT"/>
                <a:cs typeface="Arial MT"/>
              </a:rPr>
              <a:t>    </a:t>
            </a:r>
            <a:r>
              <a:rPr lang="en-IN" sz="2400" dirty="0">
                <a:latin typeface="Arial MT"/>
                <a:cs typeface="Arial MT"/>
              </a:rPr>
              <a:t>Servo motors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F9B8E1-F565-1082-499F-0233D05F05B2}"/>
              </a:ext>
            </a:extLst>
          </p:cNvPr>
          <p:cNvSpPr/>
          <p:nvPr/>
        </p:nvSpPr>
        <p:spPr>
          <a:xfrm>
            <a:off x="10646158" y="8031071"/>
            <a:ext cx="5333289" cy="10129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lnSpc>
                <a:spcPts val="1450"/>
              </a:lnSpc>
              <a:spcBef>
                <a:spcPts val="95"/>
              </a:spcBef>
            </a:pPr>
            <a:r>
              <a:rPr lang="en-IN" sz="2000" dirty="0">
                <a:latin typeface="Arial MT"/>
                <a:cs typeface="Arial MT"/>
              </a:rPr>
              <a:t>  </a:t>
            </a:r>
          </a:p>
          <a:p>
            <a:pPr marL="12700">
              <a:lnSpc>
                <a:spcPts val="1450"/>
              </a:lnSpc>
              <a:spcBef>
                <a:spcPts val="95"/>
              </a:spcBef>
            </a:pPr>
            <a:r>
              <a:rPr lang="en-US" sz="2400" spc="-10" dirty="0">
                <a:latin typeface="Arial MT"/>
                <a:cs typeface="Arial MT"/>
              </a:rPr>
              <a:t>Exoskeleton</a:t>
            </a:r>
            <a:r>
              <a:rPr lang="en-US" sz="2400" spc="-40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executes</a:t>
            </a:r>
            <a:r>
              <a:rPr lang="en-US" sz="2400" spc="5" dirty="0">
                <a:latin typeface="Arial MT"/>
                <a:cs typeface="Arial MT"/>
              </a:rPr>
              <a:t> </a:t>
            </a:r>
            <a:r>
              <a:rPr lang="en-US" sz="2400" spc="-10" dirty="0">
                <a:latin typeface="Arial MT"/>
                <a:cs typeface="Arial MT"/>
              </a:rPr>
              <a:t>Motion(Object</a:t>
            </a:r>
          </a:p>
          <a:p>
            <a:pPr marL="12700">
              <a:lnSpc>
                <a:spcPts val="1450"/>
              </a:lnSpc>
              <a:spcBef>
                <a:spcPts val="95"/>
              </a:spcBef>
            </a:pPr>
            <a:endParaRPr lang="en-US" sz="2400" dirty="0">
              <a:latin typeface="Arial MT"/>
              <a:cs typeface="Arial MT"/>
            </a:endParaRPr>
          </a:p>
          <a:p>
            <a:pPr marL="79375">
              <a:lnSpc>
                <a:spcPts val="1450"/>
              </a:lnSpc>
            </a:pPr>
            <a:r>
              <a:rPr lang="en-US" sz="2400" spc="-10" dirty="0">
                <a:latin typeface="Arial MT"/>
                <a:cs typeface="Arial MT"/>
              </a:rPr>
              <a:t>Grasping/Handing</a:t>
            </a:r>
            <a:r>
              <a:rPr lang="en-US" sz="2400" spc="25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task</a:t>
            </a:r>
            <a:r>
              <a:rPr lang="en-US" sz="2400" spc="-35" dirty="0">
                <a:latin typeface="Arial MT"/>
                <a:cs typeface="Arial MT"/>
              </a:rPr>
              <a:t> </a:t>
            </a:r>
            <a:r>
              <a:rPr lang="en-US" sz="2400" spc="-10" dirty="0">
                <a:latin typeface="Arial MT"/>
                <a:cs typeface="Arial MT"/>
              </a:rPr>
              <a:t>completed)</a:t>
            </a:r>
            <a:endParaRPr lang="en-US" sz="2400" dirty="0">
              <a:latin typeface="Arial MT"/>
              <a:cs typeface="Arial MT"/>
            </a:endParaRPr>
          </a:p>
          <a:p>
            <a:pPr marL="268605" marR="5080" indent="-256540">
              <a:lnSpc>
                <a:spcPts val="1440"/>
              </a:lnSpc>
              <a:spcBef>
                <a:spcPts val="340"/>
              </a:spcBef>
            </a:pPr>
            <a:endParaRPr lang="en-IN" sz="2400" dirty="0">
              <a:latin typeface="Arial MT"/>
              <a:cs typeface="Arial MT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3B21C9D-E1E3-615A-C71A-BA99A4A7A6D9}"/>
              </a:ext>
            </a:extLst>
          </p:cNvPr>
          <p:cNvCxnSpPr>
            <a:cxnSpLocks/>
          </p:cNvCxnSpPr>
          <p:nvPr/>
        </p:nvCxnSpPr>
        <p:spPr>
          <a:xfrm>
            <a:off x="8919126" y="1698771"/>
            <a:ext cx="0" cy="60849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DF77F8-9C8B-687C-0A33-B28520AF52E6}"/>
              </a:ext>
            </a:extLst>
          </p:cNvPr>
          <p:cNvCxnSpPr/>
          <p:nvPr/>
        </p:nvCxnSpPr>
        <p:spPr>
          <a:xfrm>
            <a:off x="4953000" y="4337732"/>
            <a:ext cx="0" cy="67199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F1AA018-4D9C-C1B3-364D-5E285AA99446}"/>
              </a:ext>
            </a:extLst>
          </p:cNvPr>
          <p:cNvCxnSpPr>
            <a:cxnSpLocks/>
          </p:cNvCxnSpPr>
          <p:nvPr/>
        </p:nvCxnSpPr>
        <p:spPr>
          <a:xfrm flipH="1">
            <a:off x="5898347" y="3053527"/>
            <a:ext cx="2148373" cy="2818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4A8EC5-D88E-7863-273D-7EE489CB59D3}"/>
              </a:ext>
            </a:extLst>
          </p:cNvPr>
          <p:cNvCxnSpPr>
            <a:cxnSpLocks/>
          </p:cNvCxnSpPr>
          <p:nvPr/>
        </p:nvCxnSpPr>
        <p:spPr>
          <a:xfrm>
            <a:off x="10072716" y="3053527"/>
            <a:ext cx="2165585" cy="25962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5E04477-14B4-5B40-2820-B28AB90CB316}"/>
              </a:ext>
            </a:extLst>
          </p:cNvPr>
          <p:cNvCxnSpPr>
            <a:cxnSpLocks/>
          </p:cNvCxnSpPr>
          <p:nvPr/>
        </p:nvCxnSpPr>
        <p:spPr>
          <a:xfrm>
            <a:off x="7491129" y="5392218"/>
            <a:ext cx="305695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993AFDC-E219-4EE9-610F-B30A3C5E7ECB}"/>
              </a:ext>
            </a:extLst>
          </p:cNvPr>
          <p:cNvCxnSpPr>
            <a:cxnSpLocks/>
          </p:cNvCxnSpPr>
          <p:nvPr/>
        </p:nvCxnSpPr>
        <p:spPr>
          <a:xfrm>
            <a:off x="13200098" y="5562699"/>
            <a:ext cx="0" cy="38090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48A8E87-8FAF-3B78-0DA1-84F984C5BBB4}"/>
              </a:ext>
            </a:extLst>
          </p:cNvPr>
          <p:cNvCxnSpPr>
            <a:cxnSpLocks/>
          </p:cNvCxnSpPr>
          <p:nvPr/>
        </p:nvCxnSpPr>
        <p:spPr>
          <a:xfrm flipH="1">
            <a:off x="12238301" y="6680588"/>
            <a:ext cx="907340" cy="3675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3DD6B76-1B46-A13B-7D9A-DA15F2D63E0F}"/>
              </a:ext>
            </a:extLst>
          </p:cNvPr>
          <p:cNvCxnSpPr>
            <a:cxnSpLocks/>
          </p:cNvCxnSpPr>
          <p:nvPr/>
        </p:nvCxnSpPr>
        <p:spPr>
          <a:xfrm>
            <a:off x="13164963" y="6712850"/>
            <a:ext cx="1169263" cy="39682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F25D1C1-16F6-75AC-C709-1A6770D54C84}"/>
              </a:ext>
            </a:extLst>
          </p:cNvPr>
          <p:cNvCxnSpPr>
            <a:cxnSpLocks/>
          </p:cNvCxnSpPr>
          <p:nvPr/>
        </p:nvCxnSpPr>
        <p:spPr>
          <a:xfrm flipH="1">
            <a:off x="9067588" y="7435129"/>
            <a:ext cx="6266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CD57069-0467-021C-842E-E5261E724F0A}"/>
              </a:ext>
            </a:extLst>
          </p:cNvPr>
          <p:cNvCxnSpPr>
            <a:cxnSpLocks/>
          </p:cNvCxnSpPr>
          <p:nvPr/>
        </p:nvCxnSpPr>
        <p:spPr>
          <a:xfrm>
            <a:off x="9067588" y="7418112"/>
            <a:ext cx="0" cy="111943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0E53C84-C153-7542-D292-3A11BCAAB305}"/>
              </a:ext>
            </a:extLst>
          </p:cNvPr>
          <p:cNvCxnSpPr>
            <a:cxnSpLocks/>
          </p:cNvCxnSpPr>
          <p:nvPr/>
        </p:nvCxnSpPr>
        <p:spPr>
          <a:xfrm>
            <a:off x="9070412" y="8537551"/>
            <a:ext cx="157574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707250B-567A-C414-6AD6-5274D97817E8}"/>
              </a:ext>
            </a:extLst>
          </p:cNvPr>
          <p:cNvCxnSpPr>
            <a:cxnSpLocks/>
          </p:cNvCxnSpPr>
          <p:nvPr/>
        </p:nvCxnSpPr>
        <p:spPr>
          <a:xfrm>
            <a:off x="16429060" y="7435129"/>
            <a:ext cx="938184" cy="0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3BBA460-C5DF-A0A7-04ED-1558983490F1}"/>
              </a:ext>
            </a:extLst>
          </p:cNvPr>
          <p:cNvCxnSpPr>
            <a:cxnSpLocks/>
          </p:cNvCxnSpPr>
          <p:nvPr/>
        </p:nvCxnSpPr>
        <p:spPr>
          <a:xfrm>
            <a:off x="17323045" y="7418112"/>
            <a:ext cx="0" cy="10570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F1651C2-B526-E099-91A3-77C999B99916}"/>
              </a:ext>
            </a:extLst>
          </p:cNvPr>
          <p:cNvCxnSpPr/>
          <p:nvPr/>
        </p:nvCxnSpPr>
        <p:spPr>
          <a:xfrm flipH="1">
            <a:off x="15979447" y="8525353"/>
            <a:ext cx="129535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15516" y="903213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304801" y="2484120"/>
            <a:ext cx="17983199" cy="606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2410"/>
              </a:spcBef>
              <a:buClr>
                <a:schemeClr val="bg1"/>
              </a:buClr>
              <a:buFont typeface="Arial" panose="020B0604020202020204" pitchFamily="34" charset="0"/>
              <a:buChar char="•"/>
              <a:tabLst>
                <a:tab pos="356870" algn="l"/>
                <a:tab pos="1277620" algn="l"/>
                <a:tab pos="2652395" algn="l"/>
                <a:tab pos="3569970" algn="l"/>
                <a:tab pos="3957320" algn="l"/>
                <a:tab pos="4737735" algn="l"/>
                <a:tab pos="5624830" algn="l"/>
              </a:tabLst>
            </a:pPr>
            <a:r>
              <a:rPr lang="en-IN" sz="4220" b="1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Inputs: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Microphone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	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(voice),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	</a:t>
            </a:r>
            <a:r>
              <a:rPr lang="en-IN" sz="4000" spc="-2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IR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	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sensor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	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(blink),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	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Camera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(vision).</a:t>
            </a:r>
            <a:endParaRPr lang="en-IN" sz="4000" dirty="0">
              <a:solidFill>
                <a:schemeClr val="bg1"/>
              </a:solidFill>
              <a:latin typeface="Playfair Display" panose="00000500000000000000" pitchFamily="2" charset="0"/>
              <a:cs typeface="Times New Roman"/>
            </a:endParaRPr>
          </a:p>
          <a:p>
            <a:pPr marL="584200" indent="-571500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tabLst>
                <a:tab pos="356870" algn="l"/>
                <a:tab pos="1643380" algn="l"/>
                <a:tab pos="2445385" algn="l"/>
                <a:tab pos="3625215" algn="l"/>
                <a:tab pos="3975735" algn="l"/>
                <a:tab pos="4240530" algn="l"/>
                <a:tab pos="5570220" algn="l"/>
              </a:tabLst>
            </a:pPr>
            <a:r>
              <a:rPr lang="en-IN" sz="4220" b="1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Processing Units: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Raspberry </a:t>
            </a:r>
            <a:r>
              <a:rPr lang="en-IN" sz="4000" spc="-2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Pi </a:t>
            </a:r>
            <a:r>
              <a:rPr lang="en-IN" sz="4000" spc="-5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4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(AI/vision), Arduino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(motion</a:t>
            </a:r>
            <a:r>
              <a:rPr lang="en-IN" sz="4000" spc="-3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control).</a:t>
            </a:r>
            <a:endParaRPr lang="en-IN" sz="4000" dirty="0">
              <a:solidFill>
                <a:schemeClr val="bg1"/>
              </a:solidFill>
              <a:latin typeface="Playfair Display" panose="00000500000000000000" pitchFamily="2" charset="0"/>
              <a:cs typeface="Times New Roman"/>
            </a:endParaRPr>
          </a:p>
          <a:p>
            <a:pPr marL="584200" indent="-571500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tabLst>
                <a:tab pos="356870" algn="l"/>
              </a:tabLst>
            </a:pPr>
            <a:r>
              <a:rPr lang="en-IN" sz="4220" b="1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Actuation:</a:t>
            </a:r>
            <a:endParaRPr lang="en-IN" sz="4220" dirty="0">
              <a:solidFill>
                <a:schemeClr val="bg1"/>
              </a:solidFill>
              <a:latin typeface="Playfair Display" panose="00000500000000000000" pitchFamily="2" charset="0"/>
              <a:cs typeface="Times New Roman"/>
            </a:endParaRPr>
          </a:p>
          <a:p>
            <a:pPr marL="1430655" lvl="1" indent="-571500">
              <a:lnSpc>
                <a:spcPct val="100000"/>
              </a:lnSpc>
              <a:spcBef>
                <a:spcPts val="75"/>
              </a:spcBef>
              <a:buClr>
                <a:schemeClr val="bg1"/>
              </a:buClr>
              <a:buFont typeface="Arial" panose="020B0604020202020204" pitchFamily="34" charset="0"/>
              <a:buChar char="•"/>
              <a:tabLst>
                <a:tab pos="1068705" algn="l"/>
              </a:tabLst>
            </a:pP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12</a:t>
            </a:r>
            <a:r>
              <a:rPr lang="en-IN" sz="4000" spc="-4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Servo Motors:</a:t>
            </a:r>
            <a:r>
              <a:rPr lang="en-IN" sz="4000" spc="-7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2</a:t>
            </a:r>
            <a:r>
              <a:rPr lang="en-IN" sz="4000" spc="-2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joints/finger(2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Arial MT"/>
              </a:rPr>
              <a:t>×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5),</a:t>
            </a:r>
            <a:r>
              <a:rPr lang="en-IN" sz="4000" spc="-5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2</a:t>
            </a:r>
            <a:r>
              <a:rPr lang="en-IN" sz="4000" spc="-2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for</a:t>
            </a:r>
            <a:r>
              <a:rPr lang="en-IN" sz="4000" spc="-4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wrist.</a:t>
            </a:r>
          </a:p>
          <a:p>
            <a:pPr marL="859154" lvl="1">
              <a:lnSpc>
                <a:spcPts val="2390"/>
              </a:lnSpc>
              <a:spcBef>
                <a:spcPts val="5"/>
              </a:spcBef>
              <a:buClr>
                <a:schemeClr val="bg1"/>
              </a:buClr>
              <a:tabLst>
                <a:tab pos="1004569" algn="l"/>
              </a:tabLst>
            </a:pPr>
            <a:endParaRPr lang="en-IN" sz="4000" dirty="0">
              <a:solidFill>
                <a:schemeClr val="bg1"/>
              </a:solidFill>
              <a:latin typeface="Playfair Display" panose="00000500000000000000" pitchFamily="2" charset="0"/>
              <a:cs typeface="Times New Roman"/>
            </a:endParaRPr>
          </a:p>
          <a:p>
            <a:pPr marL="1430654" lvl="1" indent="-571500">
              <a:lnSpc>
                <a:spcPts val="2390"/>
              </a:lnSpc>
              <a:spcBef>
                <a:spcPts val="5"/>
              </a:spcBef>
              <a:buClr>
                <a:schemeClr val="bg1"/>
              </a:buClr>
              <a:buFont typeface="Arial" panose="020B0604020202020204" pitchFamily="34" charset="0"/>
              <a:buChar char="•"/>
              <a:tabLst>
                <a:tab pos="1004569" algn="l"/>
              </a:tabLst>
            </a:pP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6</a:t>
            </a:r>
            <a:r>
              <a:rPr lang="en-IN" sz="4000" spc="-4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Linear</a:t>
            </a:r>
            <a:r>
              <a:rPr lang="en-IN" sz="4000" spc="-2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Actuators(3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Arial MT"/>
              </a:rPr>
              <a:t>×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2):</a:t>
            </a:r>
            <a:r>
              <a:rPr lang="en-IN" sz="4000" spc="-5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Shoulder</a:t>
            </a:r>
            <a:r>
              <a:rPr lang="en-IN" sz="4000" spc="-3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and</a:t>
            </a:r>
            <a:r>
              <a:rPr lang="en-IN" sz="4000" spc="-1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elbow</a:t>
            </a:r>
            <a:r>
              <a:rPr lang="en-IN" sz="4000" spc="-6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(X,</a:t>
            </a:r>
            <a:r>
              <a:rPr lang="en-IN" sz="4000" spc="-4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spc="-2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Y,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Z</a:t>
            </a:r>
            <a:r>
              <a:rPr lang="en-IN" sz="4000" spc="-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direction</a:t>
            </a:r>
            <a:r>
              <a:rPr lang="en-IN" sz="4000" spc="-4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</a:p>
          <a:p>
            <a:pPr marL="1430654" lvl="1" indent="-571500">
              <a:lnSpc>
                <a:spcPts val="2390"/>
              </a:lnSpc>
              <a:spcBef>
                <a:spcPts val="5"/>
              </a:spcBef>
              <a:buClr>
                <a:schemeClr val="bg1"/>
              </a:buClr>
              <a:buFont typeface="Arial" panose="020B0604020202020204" pitchFamily="34" charset="0"/>
              <a:buChar char="•"/>
              <a:tabLst>
                <a:tab pos="1004569" algn="l"/>
              </a:tabLst>
            </a:pPr>
            <a:endParaRPr lang="en-IN" sz="4000" spc="-45" dirty="0">
              <a:solidFill>
                <a:schemeClr val="bg1"/>
              </a:solidFill>
              <a:latin typeface="Playfair Display" panose="00000500000000000000" pitchFamily="2" charset="0"/>
              <a:cs typeface="Times New Roman"/>
            </a:endParaRPr>
          </a:p>
          <a:p>
            <a:pPr marL="859154" lvl="1">
              <a:lnSpc>
                <a:spcPts val="2390"/>
              </a:lnSpc>
              <a:spcBef>
                <a:spcPts val="5"/>
              </a:spcBef>
              <a:buClr>
                <a:schemeClr val="bg1"/>
              </a:buClr>
              <a:tabLst>
                <a:tab pos="1004569" algn="l"/>
              </a:tabLst>
            </a:pP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    movements).</a:t>
            </a:r>
          </a:p>
          <a:p>
            <a:pPr marL="1430655" indent="-571500">
              <a:lnSpc>
                <a:spcPts val="2365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IN" sz="4220" dirty="0">
              <a:solidFill>
                <a:schemeClr val="bg1"/>
              </a:solidFill>
              <a:latin typeface="Playfair Display" panose="00000500000000000000" pitchFamily="2" charset="0"/>
              <a:cs typeface="Times New Roman"/>
            </a:endParaRPr>
          </a:p>
          <a:p>
            <a:pPr marL="584200" indent="-571500">
              <a:lnSpc>
                <a:spcPts val="2375"/>
              </a:lnSpc>
              <a:buClr>
                <a:schemeClr val="bg1"/>
              </a:buClr>
              <a:buFont typeface="Arial" panose="020B0604020202020204" pitchFamily="34" charset="0"/>
              <a:buChar char="•"/>
              <a:tabLst>
                <a:tab pos="356870" algn="l"/>
              </a:tabLst>
            </a:pPr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Algorithms</a:t>
            </a:r>
            <a:r>
              <a:rPr lang="en-IN" sz="4220" b="1" spc="-4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&amp;</a:t>
            </a:r>
            <a:r>
              <a:rPr lang="en-IN" sz="4220" b="1" spc="-4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Programming:</a:t>
            </a:r>
            <a:r>
              <a:rPr lang="en-IN" sz="4220" b="1" spc="-3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YOLOv8</a:t>
            </a:r>
            <a:r>
              <a:rPr lang="en-IN" sz="4000" spc="-3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(Python),</a:t>
            </a:r>
            <a:r>
              <a:rPr lang="en-IN" sz="4000" spc="-3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Control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Logic</a:t>
            </a:r>
            <a:r>
              <a:rPr lang="en-IN" sz="4000" spc="-3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(C++).</a:t>
            </a:r>
            <a:endParaRPr lang="en-IN" sz="4000" dirty="0">
              <a:solidFill>
                <a:schemeClr val="bg1"/>
              </a:solidFill>
              <a:latin typeface="Playfair Display" panose="00000500000000000000" pitchFamily="2" charset="0"/>
              <a:cs typeface="Times New Roman"/>
            </a:endParaRPr>
          </a:p>
          <a:p>
            <a:pPr marL="584200" indent="-571500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tabLst>
                <a:tab pos="356870" algn="l"/>
              </a:tabLst>
            </a:pPr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Structure:</a:t>
            </a:r>
            <a:r>
              <a:rPr lang="en-IN" sz="4220" b="1" spc="-9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spc="-2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3D-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printed</a:t>
            </a:r>
            <a:r>
              <a:rPr lang="en-IN" sz="4000" spc="-7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lightweight</a:t>
            </a:r>
            <a:r>
              <a:rPr lang="en-IN" sz="4000" spc="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exoskeleton.</a:t>
            </a:r>
            <a:endParaRPr lang="en-IN" sz="4000" dirty="0">
              <a:solidFill>
                <a:schemeClr val="bg1"/>
              </a:solidFill>
              <a:latin typeface="Playfair Display" panose="00000500000000000000" pitchFamily="2" charset="0"/>
              <a:cs typeface="Times New Roman"/>
            </a:endParaRPr>
          </a:p>
          <a:p>
            <a:pPr marL="584200" indent="-571500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tabLst>
                <a:tab pos="356870" algn="l"/>
              </a:tabLst>
            </a:pPr>
            <a:r>
              <a:rPr lang="en-IN" sz="4220" b="1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Control:</a:t>
            </a:r>
            <a:r>
              <a:rPr lang="en-IN" sz="4220" b="1" spc="-3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PWM</a:t>
            </a:r>
            <a:r>
              <a:rPr lang="en-IN" sz="4000" spc="-8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for</a:t>
            </a:r>
            <a:r>
              <a:rPr lang="en-IN" sz="4000" spc="-2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adaptive</a:t>
            </a:r>
            <a:r>
              <a:rPr lang="en-IN" sz="4000" spc="-3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grip</a:t>
            </a:r>
            <a:r>
              <a:rPr lang="en-IN" sz="4000" spc="-55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 </a:t>
            </a:r>
            <a:r>
              <a:rPr lang="en-IN" sz="4000" spc="-10" dirty="0">
                <a:solidFill>
                  <a:schemeClr val="bg1"/>
                </a:solidFill>
                <a:latin typeface="Playfair Display" panose="00000500000000000000" pitchFamily="2" charset="0"/>
                <a:cs typeface="Times New Roman"/>
              </a:rPr>
              <a:t>strength</a:t>
            </a:r>
            <a:endParaRPr sz="4000" dirty="0">
              <a:solidFill>
                <a:schemeClr val="bg1"/>
              </a:solidFill>
              <a:latin typeface="Playfair Display" panose="00000500000000000000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702350" y="-511177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5533795" y="4941360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815514" y="618443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dirty="0"/>
          </a:p>
        </p:txBody>
      </p:sp>
      <p:pic>
        <p:nvPicPr>
          <p:cNvPr id="2" name="object 9">
            <a:extLst>
              <a:ext uri="{FF2B5EF4-FFF2-40B4-BE49-F238E27FC236}">
                <a16:creationId xmlns:a16="http://schemas.microsoft.com/office/drawing/2014/main" id="{4E1061FA-508D-52AE-104F-31FF14A63488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1584668" y="2327564"/>
            <a:ext cx="6172200" cy="73409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B01520-144C-80C3-7A5F-1BFC5E335053}"/>
              </a:ext>
            </a:extLst>
          </p:cNvPr>
          <p:cNvSpPr txBox="1"/>
          <p:nvPr/>
        </p:nvSpPr>
        <p:spPr>
          <a:xfrm>
            <a:off x="531132" y="1716517"/>
            <a:ext cx="10901138" cy="8570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Technical:</a:t>
            </a:r>
            <a:endParaRPr lang="en-US" sz="422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Modular, expandable design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Voice &amp; blink control (low AI use)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Low-power actuators for basic daily tas</a:t>
            </a:r>
            <a:r>
              <a:rPr lang="en-US" sz="4220" dirty="0">
                <a:solidFill>
                  <a:schemeClr val="bg1"/>
                </a:solidFill>
                <a:latin typeface="Playfair Display" panose="00000500000000000000" pitchFamily="2" charset="0"/>
              </a:rPr>
              <a:t>ks</a:t>
            </a:r>
          </a:p>
          <a:p>
            <a:pPr>
              <a:buClr>
                <a:schemeClr val="bg1"/>
              </a:buClr>
            </a:pPr>
            <a:r>
              <a:rPr lang="en-US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Economic:</a:t>
            </a:r>
            <a:endParaRPr lang="en-US" sz="422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Cost &lt; ₹50,000 vs ₹3,00,000+ market price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DIY-friendly, easy maintenance</a:t>
            </a:r>
          </a:p>
          <a:p>
            <a:pPr>
              <a:buClr>
                <a:schemeClr val="bg1"/>
              </a:buClr>
            </a:pPr>
            <a:r>
              <a:rPr lang="en-US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Social:</a:t>
            </a:r>
            <a:endParaRPr lang="en-US" sz="422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Boosts user independence and dignity</a:t>
            </a: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Inclusive for rural and disabled users</a:t>
            </a:r>
          </a:p>
          <a:p>
            <a:pPr>
              <a:buClr>
                <a:schemeClr val="bg1"/>
              </a:buClr>
            </a:pPr>
            <a:r>
              <a:rPr lang="en-US" sz="4220" b="1" dirty="0">
                <a:solidFill>
                  <a:schemeClr val="bg1"/>
                </a:solidFill>
                <a:latin typeface="Playfair Display" panose="00000500000000000000" pitchFamily="2" charset="0"/>
              </a:rPr>
              <a:t>Environmental:</a:t>
            </a:r>
            <a:endParaRPr lang="en-US" sz="4220" dirty="0">
              <a:solidFill>
                <a:schemeClr val="bg1"/>
              </a:solidFill>
              <a:latin typeface="Playfair Display" panose="00000500000000000000" pitchFamily="2" charset="0"/>
            </a:endParaRPr>
          </a:p>
          <a:p>
            <a:pPr marL="571500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Low energy use</a:t>
            </a:r>
            <a:r>
              <a:rPr lang="en-IN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,</a:t>
            </a:r>
            <a:r>
              <a:rPr lang="en-US" sz="4000" dirty="0">
                <a:solidFill>
                  <a:schemeClr val="bg1"/>
                </a:solidFill>
                <a:latin typeface="Playfair Display" panose="00000500000000000000" pitchFamily="2" charset="0"/>
              </a:rPr>
              <a:t>Recyclable and sustainable materials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41" name="Google Shape;141;p7"/>
          <p:cNvSpPr txBox="1"/>
          <p:nvPr/>
        </p:nvSpPr>
        <p:spPr>
          <a:xfrm>
            <a:off x="3351817" y="1934174"/>
            <a:ext cx="120581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7B5E5C3-6D75-F5C3-6729-56496EFE6B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" y="3950116"/>
            <a:ext cx="17754600" cy="4638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Limited control precision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 –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Blink and voice commands may not suit all actions or users.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Basic functionality only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 –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Currently supports only essential tasks (e.g., brushing, eating).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Battery limitations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– May need frequent charging with extended use.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22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No full joint freedom</a:t>
            </a:r>
            <a:r>
              <a:rPr kumimoji="0" lang="en-US" altLang="en-US" sz="422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 –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layfair Display" panose="00000500000000000000" pitchFamily="2" charset="0"/>
              </a:rPr>
              <a:t>Fine motor control (like writing) may not be achievable yet.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81375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dirty="0" err="1">
                <a:solidFill>
                  <a:srgbClr val="FFFFFF"/>
                </a:solidFill>
              </a:rPr>
              <a:t>Gurlaxy</a:t>
            </a: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-US"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3131159" y="3021928"/>
            <a:ext cx="12499499" cy="576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Pavithra S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6"/>
              </a:rPr>
              <a:t>pavithraselvaraj205@gmail.c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6"/>
              </a:rPr>
              <a:t>om</a:t>
            </a: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Nandhini devi K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7"/>
              </a:rPr>
              <a:t>nandhinidevi0677@gmail.com</a:t>
            </a: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Eswari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E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8"/>
              </a:rPr>
              <a:t>eswarimuthu2006@gmail.com</a:t>
            </a: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437</Words>
  <Application>Microsoft Office PowerPoint</Application>
  <PresentationFormat>Custom</PresentationFormat>
  <Paragraphs>82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Jirau</dc:creator>
  <cp:lastModifiedBy>Pavithra Selvaraj</cp:lastModifiedBy>
  <cp:revision>6</cp:revision>
  <dcterms:created xsi:type="dcterms:W3CDTF">2006-08-16T00:00:00Z</dcterms:created>
  <dcterms:modified xsi:type="dcterms:W3CDTF">2025-06-29T12:52:04Z</dcterms:modified>
</cp:coreProperties>
</file>